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82" r:id="rId5"/>
    <p:sldId id="283" r:id="rId6"/>
    <p:sldId id="298" r:id="rId7"/>
    <p:sldId id="467" r:id="rId8"/>
    <p:sldId id="464" r:id="rId9"/>
    <p:sldId id="481" r:id="rId10"/>
    <p:sldId id="482" r:id="rId11"/>
    <p:sldId id="480" r:id="rId12"/>
    <p:sldId id="469" r:id="rId13"/>
    <p:sldId id="471" r:id="rId14"/>
    <p:sldId id="473" r:id="rId15"/>
    <p:sldId id="474" r:id="rId16"/>
    <p:sldId id="475" r:id="rId17"/>
    <p:sldId id="476" r:id="rId18"/>
    <p:sldId id="496" r:id="rId19"/>
    <p:sldId id="484" r:id="rId20"/>
    <p:sldId id="483" r:id="rId21"/>
    <p:sldId id="463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495" r:id="rId32"/>
    <p:sldId id="462" r:id="rId33"/>
    <p:sldId id="29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31" autoAdjust="0"/>
  </p:normalViewPr>
  <p:slideViewPr>
    <p:cSldViewPr snapToGrid="0">
      <p:cViewPr varScale="1">
        <p:scale>
          <a:sx n="85" d="100"/>
          <a:sy n="85" d="100"/>
        </p:scale>
        <p:origin x="504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2019/09/30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2019/09/30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C437F6-6D93-40D2-8F3E-F2571853A9A4}"/>
              </a:ext>
            </a:extLst>
          </p:cNvPr>
          <p:cNvSpPr/>
          <p:nvPr userDrawn="1"/>
        </p:nvSpPr>
        <p:spPr>
          <a:xfrm>
            <a:off x="69274" y="66963"/>
            <a:ext cx="11269286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A3DA0-C909-4B7F-ABC4-535C5E19DF9E}"/>
              </a:ext>
            </a:extLst>
          </p:cNvPr>
          <p:cNvSpPr/>
          <p:nvPr userDrawn="1"/>
        </p:nvSpPr>
        <p:spPr>
          <a:xfrm>
            <a:off x="0" y="6794309"/>
            <a:ext cx="11348054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84C25-07BD-48FD-92DA-9000B92F7C57}"/>
              </a:ext>
            </a:extLst>
          </p:cNvPr>
          <p:cNvSpPr/>
          <p:nvPr userDrawn="1"/>
        </p:nvSpPr>
        <p:spPr>
          <a:xfrm>
            <a:off x="0" y="0"/>
            <a:ext cx="11348054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95C5F9-C636-44B8-B2FB-608A1122C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8771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KEVIN DOCKX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MARVIN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  <p:sldLayoutId id="214748367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draft-ietf-oauth-token-exchange-19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specs/openid-connect-core-1_0.html#ClientAuthentication" TargetMode="External"/><Relationship Id="rId2" Type="http://schemas.openxmlformats.org/officeDocument/2006/relationships/hyperlink" Target="https://tools.ietf.org/html/rfc7523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458586" y="2807499"/>
            <a:ext cx="252741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KEVIN DOCKX</a:t>
            </a:r>
          </a:p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https://www.kevindockx.com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650538"/>
            <a:ext cx="6798250" cy="1370227"/>
          </a:xfrm>
        </p:spPr>
        <p:txBody>
          <a:bodyPr/>
          <a:lstStyle/>
          <a:p>
            <a:r>
              <a:rPr lang="en-ZA" dirty="0"/>
              <a:t>API Security with Oauth2 and </a:t>
            </a:r>
            <a:r>
              <a:rPr lang="en-ZA" dirty="0" err="1"/>
              <a:t>openid</a:t>
            </a:r>
            <a:r>
              <a:rPr lang="en-ZA" dirty="0"/>
              <a:t> connect in depth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9378" y="2807500"/>
            <a:ext cx="3384004" cy="3054584"/>
          </a:xfrm>
        </p:spPr>
        <p:txBody>
          <a:bodyPr/>
          <a:lstStyle/>
          <a:p>
            <a:r>
              <a:rPr lang="en-ZA" dirty="0"/>
              <a:t>In this session, you’ll learn about advanced API security practices 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Impersonation – API TO API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83D675-2F38-43E4-BC2C-E9D1A6C70628}"/>
              </a:ext>
            </a:extLst>
          </p:cNvPr>
          <p:cNvSpPr/>
          <p:nvPr/>
        </p:nvSpPr>
        <p:spPr>
          <a:xfrm>
            <a:off x="7516394" y="2111962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A81A1-BE2F-49AD-B8EF-B584EA60FE05}"/>
              </a:ext>
            </a:extLst>
          </p:cNvPr>
          <p:cNvSpPr txBox="1"/>
          <p:nvPr/>
        </p:nvSpPr>
        <p:spPr>
          <a:xfrm>
            <a:off x="3545950" y="1387253"/>
            <a:ext cx="3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sub: “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[“api1”]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044ABD-F056-41B9-8F23-75F3DE38F84A}"/>
              </a:ext>
            </a:extLst>
          </p:cNvPr>
          <p:cNvCxnSpPr>
            <a:cxnSpLocks/>
          </p:cNvCxnSpPr>
          <p:nvPr/>
        </p:nvCxnSpPr>
        <p:spPr>
          <a:xfrm>
            <a:off x="3310532" y="2690186"/>
            <a:ext cx="359561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FF8A4-9990-43B1-B921-D9B877E0A5E6}"/>
              </a:ext>
            </a:extLst>
          </p:cNvPr>
          <p:cNvSpPr/>
          <p:nvPr/>
        </p:nvSpPr>
        <p:spPr>
          <a:xfrm>
            <a:off x="551811" y="2111962"/>
            <a:ext cx="2113606" cy="8830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E515C3-B435-4107-975B-F5E8B5256B3A}"/>
              </a:ext>
            </a:extLst>
          </p:cNvPr>
          <p:cNvSpPr/>
          <p:nvPr/>
        </p:nvSpPr>
        <p:spPr>
          <a:xfrm>
            <a:off x="7516394" y="5371988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63A48-D2F7-4B77-B1CC-68E7CC403A45}"/>
              </a:ext>
            </a:extLst>
          </p:cNvPr>
          <p:cNvCxnSpPr>
            <a:cxnSpLocks/>
          </p:cNvCxnSpPr>
          <p:nvPr/>
        </p:nvCxnSpPr>
        <p:spPr>
          <a:xfrm>
            <a:off x="8593464" y="3142476"/>
            <a:ext cx="0" cy="21213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119D03CD-B690-4593-9FE8-A336C1FD9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1486012"/>
            <a:ext cx="684176" cy="684176"/>
          </a:xfrm>
          <a:prstGeom prst="rect">
            <a:avLst/>
          </a:prstGeom>
        </p:spPr>
      </p:pic>
      <p:pic>
        <p:nvPicPr>
          <p:cNvPr id="16" name="Graphic 15" descr="No sign">
            <a:extLst>
              <a:ext uri="{FF2B5EF4-FFF2-40B4-BE49-F238E27FC236}">
                <a16:creationId xmlns:a16="http://schemas.microsoft.com/office/drawing/2014/main" id="{F7A53F34-6F9C-485C-BC78-F62EC3503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334" y="3878883"/>
            <a:ext cx="728130" cy="72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5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Impersonation – API TO API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83D675-2F38-43E4-BC2C-E9D1A6C70628}"/>
              </a:ext>
            </a:extLst>
          </p:cNvPr>
          <p:cNvSpPr/>
          <p:nvPr/>
        </p:nvSpPr>
        <p:spPr>
          <a:xfrm>
            <a:off x="7516394" y="2111962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A81A1-BE2F-49AD-B8EF-B584EA60FE05}"/>
              </a:ext>
            </a:extLst>
          </p:cNvPr>
          <p:cNvSpPr txBox="1"/>
          <p:nvPr/>
        </p:nvSpPr>
        <p:spPr>
          <a:xfrm>
            <a:off x="3545950" y="1387253"/>
            <a:ext cx="3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sub: “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[“api1”]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044ABD-F056-41B9-8F23-75F3DE38F84A}"/>
              </a:ext>
            </a:extLst>
          </p:cNvPr>
          <p:cNvCxnSpPr>
            <a:cxnSpLocks/>
          </p:cNvCxnSpPr>
          <p:nvPr/>
        </p:nvCxnSpPr>
        <p:spPr>
          <a:xfrm>
            <a:off x="3310532" y="2690186"/>
            <a:ext cx="359561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FF8A4-9990-43B1-B921-D9B877E0A5E6}"/>
              </a:ext>
            </a:extLst>
          </p:cNvPr>
          <p:cNvSpPr/>
          <p:nvPr/>
        </p:nvSpPr>
        <p:spPr>
          <a:xfrm>
            <a:off x="551811" y="2111962"/>
            <a:ext cx="2113606" cy="8830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E515C3-B435-4107-975B-F5E8B5256B3A}"/>
              </a:ext>
            </a:extLst>
          </p:cNvPr>
          <p:cNvSpPr/>
          <p:nvPr/>
        </p:nvSpPr>
        <p:spPr>
          <a:xfrm>
            <a:off x="7516394" y="5371988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63A48-D2F7-4B77-B1CC-68E7CC403A45}"/>
              </a:ext>
            </a:extLst>
          </p:cNvPr>
          <p:cNvCxnSpPr>
            <a:cxnSpLocks/>
          </p:cNvCxnSpPr>
          <p:nvPr/>
        </p:nvCxnSpPr>
        <p:spPr>
          <a:xfrm>
            <a:off x="8593464" y="3142476"/>
            <a:ext cx="0" cy="21213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119D03CD-B690-4593-9FE8-A336C1FD9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1486012"/>
            <a:ext cx="684176" cy="684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01FC00-3103-4D53-BBE4-F05D88363196}"/>
              </a:ext>
            </a:extLst>
          </p:cNvPr>
          <p:cNvSpPr txBox="1"/>
          <p:nvPr/>
        </p:nvSpPr>
        <p:spPr>
          <a:xfrm>
            <a:off x="6335121" y="3706149"/>
            <a:ext cx="236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[“api2”]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pic>
        <p:nvPicPr>
          <p:cNvPr id="5" name="Graphic 4" descr="Confused person">
            <a:extLst>
              <a:ext uri="{FF2B5EF4-FFF2-40B4-BE49-F238E27FC236}">
                <a16:creationId xmlns:a16="http://schemas.microsoft.com/office/drawing/2014/main" id="{A91BF821-3AC2-495E-8689-313CC194A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147" y="4627438"/>
            <a:ext cx="713204" cy="71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Impersonation – API TO API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83D675-2F38-43E4-BC2C-E9D1A6C70628}"/>
              </a:ext>
            </a:extLst>
          </p:cNvPr>
          <p:cNvSpPr/>
          <p:nvPr/>
        </p:nvSpPr>
        <p:spPr>
          <a:xfrm>
            <a:off x="7516394" y="2111962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A81A1-BE2F-49AD-B8EF-B584EA60FE05}"/>
              </a:ext>
            </a:extLst>
          </p:cNvPr>
          <p:cNvSpPr txBox="1"/>
          <p:nvPr/>
        </p:nvSpPr>
        <p:spPr>
          <a:xfrm>
            <a:off x="3545949" y="1387253"/>
            <a:ext cx="336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sub: “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[“api1”, “api2”]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044ABD-F056-41B9-8F23-75F3DE38F84A}"/>
              </a:ext>
            </a:extLst>
          </p:cNvPr>
          <p:cNvCxnSpPr>
            <a:cxnSpLocks/>
          </p:cNvCxnSpPr>
          <p:nvPr/>
        </p:nvCxnSpPr>
        <p:spPr>
          <a:xfrm>
            <a:off x="3310532" y="2690186"/>
            <a:ext cx="359561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FF8A4-9990-43B1-B921-D9B877E0A5E6}"/>
              </a:ext>
            </a:extLst>
          </p:cNvPr>
          <p:cNvSpPr/>
          <p:nvPr/>
        </p:nvSpPr>
        <p:spPr>
          <a:xfrm>
            <a:off x="551811" y="2111962"/>
            <a:ext cx="2113606" cy="8830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E515C3-B435-4107-975B-F5E8B5256B3A}"/>
              </a:ext>
            </a:extLst>
          </p:cNvPr>
          <p:cNvSpPr/>
          <p:nvPr/>
        </p:nvSpPr>
        <p:spPr>
          <a:xfrm>
            <a:off x="7516394" y="5371988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63A48-D2F7-4B77-B1CC-68E7CC403A45}"/>
              </a:ext>
            </a:extLst>
          </p:cNvPr>
          <p:cNvCxnSpPr>
            <a:cxnSpLocks/>
          </p:cNvCxnSpPr>
          <p:nvPr/>
        </p:nvCxnSpPr>
        <p:spPr>
          <a:xfrm>
            <a:off x="8593464" y="3142476"/>
            <a:ext cx="0" cy="21213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119D03CD-B690-4593-9FE8-A336C1FD9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1486012"/>
            <a:ext cx="684176" cy="684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11CF17-3D11-42FD-B521-CFAE82364D5E}"/>
              </a:ext>
            </a:extLst>
          </p:cNvPr>
          <p:cNvSpPr txBox="1"/>
          <p:nvPr/>
        </p:nvSpPr>
        <p:spPr>
          <a:xfrm>
            <a:off x="5108341" y="3528240"/>
            <a:ext cx="336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sub: “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[“api1”, “api2”]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1BBC5225-06E0-432A-810A-857BDA8F3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4703558"/>
            <a:ext cx="684176" cy="6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3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Impersonation – API TO API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83D675-2F38-43E4-BC2C-E9D1A6C70628}"/>
              </a:ext>
            </a:extLst>
          </p:cNvPr>
          <p:cNvSpPr/>
          <p:nvPr/>
        </p:nvSpPr>
        <p:spPr>
          <a:xfrm>
            <a:off x="7516394" y="2111962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A81A1-BE2F-49AD-B8EF-B584EA60FE05}"/>
              </a:ext>
            </a:extLst>
          </p:cNvPr>
          <p:cNvSpPr txBox="1"/>
          <p:nvPr/>
        </p:nvSpPr>
        <p:spPr>
          <a:xfrm>
            <a:off x="3545949" y="1387253"/>
            <a:ext cx="336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sub: “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[“api1”, “api2”]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044ABD-F056-41B9-8F23-75F3DE38F84A}"/>
              </a:ext>
            </a:extLst>
          </p:cNvPr>
          <p:cNvCxnSpPr>
            <a:cxnSpLocks/>
          </p:cNvCxnSpPr>
          <p:nvPr/>
        </p:nvCxnSpPr>
        <p:spPr>
          <a:xfrm>
            <a:off x="3310532" y="2690186"/>
            <a:ext cx="359561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FF8A4-9990-43B1-B921-D9B877E0A5E6}"/>
              </a:ext>
            </a:extLst>
          </p:cNvPr>
          <p:cNvSpPr/>
          <p:nvPr/>
        </p:nvSpPr>
        <p:spPr>
          <a:xfrm>
            <a:off x="551811" y="2111962"/>
            <a:ext cx="2113606" cy="8830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E515C3-B435-4107-975B-F5E8B5256B3A}"/>
              </a:ext>
            </a:extLst>
          </p:cNvPr>
          <p:cNvSpPr/>
          <p:nvPr/>
        </p:nvSpPr>
        <p:spPr>
          <a:xfrm>
            <a:off x="7516394" y="5371988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63A48-D2F7-4B77-B1CC-68E7CC403A45}"/>
              </a:ext>
            </a:extLst>
          </p:cNvPr>
          <p:cNvCxnSpPr>
            <a:cxnSpLocks/>
          </p:cNvCxnSpPr>
          <p:nvPr/>
        </p:nvCxnSpPr>
        <p:spPr>
          <a:xfrm>
            <a:off x="8593464" y="3142476"/>
            <a:ext cx="0" cy="21213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119D03CD-B690-4593-9FE8-A336C1FD9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1486012"/>
            <a:ext cx="684176" cy="684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11CF17-3D11-42FD-B521-CFAE82364D5E}"/>
              </a:ext>
            </a:extLst>
          </p:cNvPr>
          <p:cNvSpPr txBox="1"/>
          <p:nvPr/>
        </p:nvSpPr>
        <p:spPr>
          <a:xfrm>
            <a:off x="5108341" y="3528240"/>
            <a:ext cx="336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sub: “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[“api1”, “api2”]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1BBC5225-06E0-432A-810A-857BDA8F3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4703558"/>
            <a:ext cx="684176" cy="6841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7EFE5B-62CC-45FD-99F8-54A2B04D3E0B}"/>
              </a:ext>
            </a:extLst>
          </p:cNvPr>
          <p:cNvCxnSpPr>
            <a:cxnSpLocks/>
          </p:cNvCxnSpPr>
          <p:nvPr/>
        </p:nvCxnSpPr>
        <p:spPr>
          <a:xfrm>
            <a:off x="1614780" y="3429000"/>
            <a:ext cx="5579468" cy="24057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0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Impersonation – API TO API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83D675-2F38-43E4-BC2C-E9D1A6C70628}"/>
              </a:ext>
            </a:extLst>
          </p:cNvPr>
          <p:cNvSpPr/>
          <p:nvPr/>
        </p:nvSpPr>
        <p:spPr>
          <a:xfrm>
            <a:off x="7516394" y="2111962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A81A1-BE2F-49AD-B8EF-B584EA60FE05}"/>
              </a:ext>
            </a:extLst>
          </p:cNvPr>
          <p:cNvSpPr txBox="1"/>
          <p:nvPr/>
        </p:nvSpPr>
        <p:spPr>
          <a:xfrm>
            <a:off x="3545949" y="1387253"/>
            <a:ext cx="336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sub: “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[“api1”]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044ABD-F056-41B9-8F23-75F3DE38F84A}"/>
              </a:ext>
            </a:extLst>
          </p:cNvPr>
          <p:cNvCxnSpPr>
            <a:cxnSpLocks/>
          </p:cNvCxnSpPr>
          <p:nvPr/>
        </p:nvCxnSpPr>
        <p:spPr>
          <a:xfrm>
            <a:off x="3310532" y="2690186"/>
            <a:ext cx="359561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FF8A4-9990-43B1-B921-D9B877E0A5E6}"/>
              </a:ext>
            </a:extLst>
          </p:cNvPr>
          <p:cNvSpPr/>
          <p:nvPr/>
        </p:nvSpPr>
        <p:spPr>
          <a:xfrm>
            <a:off x="551811" y="2111962"/>
            <a:ext cx="2113606" cy="8830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E515C3-B435-4107-975B-F5E8B5256B3A}"/>
              </a:ext>
            </a:extLst>
          </p:cNvPr>
          <p:cNvSpPr/>
          <p:nvPr/>
        </p:nvSpPr>
        <p:spPr>
          <a:xfrm>
            <a:off x="7516394" y="5371988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63A48-D2F7-4B77-B1CC-68E7CC403A45}"/>
              </a:ext>
            </a:extLst>
          </p:cNvPr>
          <p:cNvCxnSpPr>
            <a:cxnSpLocks/>
          </p:cNvCxnSpPr>
          <p:nvPr/>
        </p:nvCxnSpPr>
        <p:spPr>
          <a:xfrm>
            <a:off x="8593464" y="3142476"/>
            <a:ext cx="0" cy="21213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119D03CD-B690-4593-9FE8-A336C1FD9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1486012"/>
            <a:ext cx="684176" cy="684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11CF17-3D11-42FD-B521-CFAE82364D5E}"/>
              </a:ext>
            </a:extLst>
          </p:cNvPr>
          <p:cNvSpPr txBox="1"/>
          <p:nvPr/>
        </p:nvSpPr>
        <p:spPr>
          <a:xfrm>
            <a:off x="6213756" y="3534859"/>
            <a:ext cx="336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sub: “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[“api2”]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1BBC5225-06E0-432A-810A-857BDA8F3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4703558"/>
            <a:ext cx="684176" cy="6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Impersonation – API TO API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83D675-2F38-43E4-BC2C-E9D1A6C70628}"/>
              </a:ext>
            </a:extLst>
          </p:cNvPr>
          <p:cNvSpPr/>
          <p:nvPr/>
        </p:nvSpPr>
        <p:spPr>
          <a:xfrm>
            <a:off x="7516394" y="2111962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A81A1-BE2F-49AD-B8EF-B584EA60FE05}"/>
              </a:ext>
            </a:extLst>
          </p:cNvPr>
          <p:cNvSpPr txBox="1"/>
          <p:nvPr/>
        </p:nvSpPr>
        <p:spPr>
          <a:xfrm>
            <a:off x="3545949" y="1387253"/>
            <a:ext cx="336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b="1" dirty="0">
                <a:latin typeface="Roboto Mono" pitchFamily="2" charset="0"/>
                <a:ea typeface="Roboto Mono" pitchFamily="2" charset="0"/>
              </a:rPr>
              <a:t>sub: “</a:t>
            </a:r>
            <a:r>
              <a:rPr lang="en-GB" b="1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b="1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[“api1”]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044ABD-F056-41B9-8F23-75F3DE38F84A}"/>
              </a:ext>
            </a:extLst>
          </p:cNvPr>
          <p:cNvCxnSpPr>
            <a:cxnSpLocks/>
          </p:cNvCxnSpPr>
          <p:nvPr/>
        </p:nvCxnSpPr>
        <p:spPr>
          <a:xfrm>
            <a:off x="3310532" y="2690186"/>
            <a:ext cx="359561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FF8A4-9990-43B1-B921-D9B877E0A5E6}"/>
              </a:ext>
            </a:extLst>
          </p:cNvPr>
          <p:cNvSpPr/>
          <p:nvPr/>
        </p:nvSpPr>
        <p:spPr>
          <a:xfrm>
            <a:off x="551811" y="2111962"/>
            <a:ext cx="2113606" cy="8830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E515C3-B435-4107-975B-F5E8B5256B3A}"/>
              </a:ext>
            </a:extLst>
          </p:cNvPr>
          <p:cNvSpPr/>
          <p:nvPr/>
        </p:nvSpPr>
        <p:spPr>
          <a:xfrm>
            <a:off x="7516394" y="5371988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63A48-D2F7-4B77-B1CC-68E7CC403A45}"/>
              </a:ext>
            </a:extLst>
          </p:cNvPr>
          <p:cNvCxnSpPr>
            <a:cxnSpLocks/>
          </p:cNvCxnSpPr>
          <p:nvPr/>
        </p:nvCxnSpPr>
        <p:spPr>
          <a:xfrm>
            <a:off x="8593464" y="3142476"/>
            <a:ext cx="0" cy="21213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119D03CD-B690-4593-9FE8-A336C1FD9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1486012"/>
            <a:ext cx="684176" cy="684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11CF17-3D11-42FD-B521-CFAE82364D5E}"/>
              </a:ext>
            </a:extLst>
          </p:cNvPr>
          <p:cNvSpPr txBox="1"/>
          <p:nvPr/>
        </p:nvSpPr>
        <p:spPr>
          <a:xfrm>
            <a:off x="6213756" y="3534859"/>
            <a:ext cx="336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b="1" dirty="0">
                <a:latin typeface="Roboto Mono" pitchFamily="2" charset="0"/>
                <a:ea typeface="Roboto Mono" pitchFamily="2" charset="0"/>
              </a:rPr>
              <a:t>sub: “</a:t>
            </a:r>
            <a:r>
              <a:rPr lang="en-GB" b="1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b="1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[“api2”]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1BBC5225-06E0-432A-810A-857BDA8F3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4703558"/>
            <a:ext cx="684176" cy="6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0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Impersonation – API TO API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0917"/>
            <a:ext cx="9198000" cy="4886045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/>
              <a:t>We need a custom flow</a:t>
            </a:r>
          </a:p>
          <a:p>
            <a:pPr lvl="1"/>
            <a:r>
              <a:rPr lang="en-GB" sz="2400" dirty="0"/>
              <a:t>OAuth2 was built with extensibility in mind</a:t>
            </a:r>
          </a:p>
          <a:p>
            <a:pPr lvl="1"/>
            <a:endParaRPr lang="en-GB" sz="2400" dirty="0"/>
          </a:p>
          <a:p>
            <a:pPr marL="0" indent="0">
              <a:buNone/>
            </a:pPr>
            <a:r>
              <a:rPr lang="en-GB" sz="2800" b="1" dirty="0"/>
              <a:t>Token Exchange (proposed standard)	</a:t>
            </a:r>
          </a:p>
          <a:p>
            <a:pPr lvl="1"/>
            <a:r>
              <a:rPr lang="en-GB" sz="2400" dirty="0">
                <a:hlinkClick r:id="rId2"/>
              </a:rPr>
              <a:t>https://tools.ietf.org/html/draft-ietf-oauth-token-exchange-19</a:t>
            </a:r>
            <a:endParaRPr lang="en-GB" sz="2400" dirty="0"/>
          </a:p>
          <a:p>
            <a:pPr lvl="1"/>
            <a:r>
              <a:rPr lang="en-GB" sz="2400" dirty="0"/>
              <a:t>Describes how to safely exchange tokens for other tokens, including how to request tokens for employing impersonation and delegation</a:t>
            </a:r>
          </a:p>
          <a:p>
            <a:pPr lvl="1"/>
            <a:r>
              <a:rPr lang="en-GB" sz="2400" dirty="0"/>
              <a:t>We can use impersonation semantics for this – we’re simply “impersonating” our self</a:t>
            </a:r>
          </a:p>
          <a:p>
            <a:pPr marL="266700" lvl="1" indent="0">
              <a:buNone/>
            </a:pPr>
            <a:endParaRPr lang="en-GB" sz="2400" dirty="0"/>
          </a:p>
          <a:p>
            <a:pPr marL="542925" lvl="2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7844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Impersonation – API TO API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0917"/>
            <a:ext cx="9198000" cy="488604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POST /as/token.oauth2 HTTP/1.1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Host: as.example.com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Content-Type: application/x-www-form-</a:t>
            </a:r>
            <a:r>
              <a:rPr lang="en-US" sz="1600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urlencoded</a:t>
            </a:r>
            <a:endParaRPr lang="en-US" sz="1600" dirty="0">
              <a:latin typeface="Roboto Mono" pitchFamily="2" charset="0"/>
              <a:ea typeface="Roboto Mono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en-US" sz="1600" dirty="0">
              <a:latin typeface="Roboto Mono" pitchFamily="2" charset="0"/>
              <a:ea typeface="Roboto Mono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1600" b="1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grant_type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=urn%3Aietf%3Aparams%3Aoauth%3Agrant-type%3Atoken-exchange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&amp;</a:t>
            </a:r>
            <a:r>
              <a:rPr lang="en-US" sz="1600" b="1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subject_token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=eyJhbGciOiJFUzI1NiIsImtpZCI6IjE2In0.eyJhdWQiOiJodHRwc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zovL2FzLmV4YW1wbGUuY29tIiwiaXNzIjoiaHR0cHM6Ly9vcmlnaW5hbC1pc3N1ZXI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uZXhhbXBsZS5uZXQiLCJleHAiOjE0NDE5MTA2MDAsIm5iZiI6MTQ0MTkwOTAwMCwic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3ViIjoiYmRjQGV4YW1wbGUubmV0Iiwic2NvcGUiOiJvcmRlcnMgcHJvZmlsZSBoaXN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0b3J5In0.PRBg-jXn4cJuj1gmYXFiGkZzRuzbXZ_sDxdE98ddW44ufsbWLKd3JJ1VZ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hF64pbTtfjy4VXFVBDaQpKjn5JzAw</a:t>
            </a:r>
          </a:p>
          <a:p>
            <a:pPr marL="0" indent="0">
              <a:buNone/>
            </a:pPr>
            <a:r>
              <a:rPr lang="en-US" sz="1600" b="1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&amp;</a:t>
            </a:r>
            <a:r>
              <a:rPr lang="en-US" sz="1600" b="1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subject_token_type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=urn%3Aietf%3Aparams%3Aoauth%3Atoken-type%3Aaccess_token</a:t>
            </a:r>
            <a:endParaRPr lang="en-GB" sz="1600" dirty="0">
              <a:latin typeface="Roboto Mono" pitchFamily="2" charset="0"/>
              <a:ea typeface="Roboto Mono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017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ZA" dirty="0"/>
              <a:t>DEMO TIME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8"/>
            <a:ext cx="2456210" cy="1211545"/>
          </a:xfrm>
        </p:spPr>
        <p:txBody>
          <a:bodyPr/>
          <a:lstStyle/>
          <a:p>
            <a:br>
              <a:rPr lang="en-ZA" dirty="0"/>
            </a:br>
            <a:br>
              <a:rPr lang="en-ZA" dirty="0"/>
            </a:br>
            <a:r>
              <a:rPr lang="en-ZA" dirty="0"/>
              <a:t>Time to dive into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0709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7" y="432818"/>
            <a:ext cx="6819518" cy="5758432"/>
          </a:xfrm>
        </p:spPr>
        <p:txBody>
          <a:bodyPr anchor="ctr"/>
          <a:lstStyle/>
          <a:p>
            <a:r>
              <a:rPr lang="en-GB" sz="4800" b="1" i="0" dirty="0"/>
              <a:t>Impersonation</a:t>
            </a:r>
          </a:p>
          <a:p>
            <a:r>
              <a:rPr lang="en-GB" sz="4000" i="0" dirty="0"/>
              <a:t>Sven has access to a resource. Kevin identifies as Sven when accessing the resource.  </a:t>
            </a:r>
            <a:br>
              <a:rPr lang="en-GB" sz="4000" i="0" dirty="0"/>
            </a:br>
            <a:r>
              <a:rPr lang="en-GB" sz="4000" i="0" dirty="0"/>
              <a:t>The resource doesn’t know about Kevin: as far as the resource is concerned, Kevin IS Sven</a:t>
            </a:r>
            <a:endParaRPr lang="en-ZA" sz="4000" i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690884" y="432818"/>
            <a:ext cx="4080429" cy="5757614"/>
          </a:xfrm>
        </p:spPr>
      </p:pic>
    </p:spTree>
    <p:extLst>
      <p:ext uri="{BB962C8B-B14F-4D97-AF65-F5344CB8AC3E}">
        <p14:creationId xmlns:p14="http://schemas.microsoft.com/office/powerpoint/2010/main" val="209075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399458"/>
            <a:ext cx="5184913" cy="432000"/>
          </a:xfrm>
        </p:spPr>
        <p:txBody>
          <a:bodyPr/>
          <a:lstStyle/>
          <a:p>
            <a:r>
              <a:rPr lang="en-ZA" dirty="0"/>
              <a:t>Hi, I’m Kevin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601" y="2102683"/>
            <a:ext cx="4498999" cy="1154424"/>
          </a:xfrm>
        </p:spPr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KevinDockx</a:t>
            </a:r>
            <a:endParaRPr lang="en-GB" dirty="0"/>
          </a:p>
          <a:p>
            <a:r>
              <a:rPr lang="en-GB" u="sng" dirty="0"/>
              <a:t>https://www.kevindockx.com</a:t>
            </a:r>
          </a:p>
          <a:p>
            <a:r>
              <a:rPr lang="en-GB" u="sng" dirty="0"/>
              <a:t>https://github.com/KevinDockx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1777" y="3600893"/>
            <a:ext cx="5958023" cy="2591106"/>
          </a:xfrm>
        </p:spPr>
        <p:txBody>
          <a:bodyPr/>
          <a:lstStyle/>
          <a:p>
            <a:pPr marL="0" indent="0" algn="r">
              <a:buNone/>
            </a:pPr>
            <a:r>
              <a:rPr lang="en-GB" sz="3600" dirty="0"/>
              <a:t>Freelance solution architect focused on APIs and security</a:t>
            </a:r>
          </a:p>
          <a:p>
            <a:pPr marL="0" indent="0" algn="r">
              <a:buNone/>
            </a:pPr>
            <a:r>
              <a:rPr lang="en-GB" sz="3600" dirty="0"/>
              <a:t>Microsoft MVP</a:t>
            </a:r>
          </a:p>
          <a:p>
            <a:pPr marL="0" indent="0" algn="r">
              <a:buNone/>
            </a:pPr>
            <a:r>
              <a:rPr lang="en-GB" sz="3600" dirty="0"/>
              <a:t>Pluralsight Author</a:t>
            </a:r>
          </a:p>
          <a:p>
            <a:pPr marL="0" indent="0" algn="r">
              <a:buNone/>
            </a:pPr>
            <a:endParaRPr lang="en-GB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7" y="432818"/>
            <a:ext cx="6819518" cy="5758432"/>
          </a:xfrm>
        </p:spPr>
        <p:txBody>
          <a:bodyPr anchor="ctr"/>
          <a:lstStyle/>
          <a:p>
            <a:r>
              <a:rPr lang="en-GB" sz="4800" b="1" i="0" dirty="0"/>
              <a:t>Delegation</a:t>
            </a:r>
          </a:p>
          <a:p>
            <a:r>
              <a:rPr lang="en-GB" sz="4000" i="0" dirty="0"/>
              <a:t>Sven has access to a resource. Kevin identifies as the entity acting on behalf of Sven when accessing the resource. </a:t>
            </a:r>
            <a:br>
              <a:rPr lang="en-GB" sz="4000" i="0" dirty="0"/>
            </a:br>
            <a:r>
              <a:rPr lang="en-GB" sz="4000" i="0" dirty="0"/>
              <a:t>The resource knows Kevin is acting on behalf of Sven.</a:t>
            </a:r>
            <a:endParaRPr lang="en-ZA" sz="4800" i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690884" y="432818"/>
            <a:ext cx="4080429" cy="5757614"/>
          </a:xfrm>
        </p:spPr>
      </p:pic>
    </p:spTree>
    <p:extLst>
      <p:ext uri="{BB962C8B-B14F-4D97-AF65-F5344CB8AC3E}">
        <p14:creationId xmlns:p14="http://schemas.microsoft.com/office/powerpoint/2010/main" val="2035416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</a:t>
            </a:r>
            <a:r>
              <a:rPr lang="en-GB" dirty="0" err="1"/>
              <a:t>DElegation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0917"/>
            <a:ext cx="9198000" cy="4886045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/>
              <a:t>We don’t need a custom flow.  We’re now changing what’s in the token itself</a:t>
            </a:r>
          </a:p>
          <a:p>
            <a:pPr marL="26670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800" b="1" dirty="0"/>
              <a:t>For this we can use the “act” claim</a:t>
            </a:r>
          </a:p>
          <a:p>
            <a:pPr lvl="1"/>
            <a:r>
              <a:rPr lang="en-US" sz="2400" dirty="0"/>
              <a:t>Part of the Token Exchange (proposed standard)</a:t>
            </a:r>
          </a:p>
          <a:p>
            <a:pPr lvl="1"/>
            <a:r>
              <a:rPr lang="en-US" sz="2400" dirty="0"/>
              <a:t>The "act" (actor) claim provides a means within a JWT to express that delegation has occurred and identify the acting party to whom authority has been delegated.  The "act" claim value is a JSON object and members in the JSON object are claims that identify the actor.</a:t>
            </a:r>
          </a:p>
        </p:txBody>
      </p:sp>
    </p:spTree>
    <p:extLst>
      <p:ext uri="{BB962C8B-B14F-4D97-AF65-F5344CB8AC3E}">
        <p14:creationId xmlns:p14="http://schemas.microsoft.com/office/powerpoint/2010/main" val="44146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</a:t>
            </a:r>
            <a:r>
              <a:rPr lang="en-GB" dirty="0" err="1"/>
              <a:t>DElegation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0917"/>
            <a:ext cx="9198000" cy="488604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...</a:t>
            </a:r>
          </a:p>
          <a:p>
            <a:pPr marL="0" indent="0">
              <a:buNone/>
            </a:pPr>
            <a:r>
              <a:rPr lang="en-US" sz="1600" b="1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"sub": "818727",</a:t>
            </a:r>
          </a:p>
          <a:p>
            <a:pPr marL="0" indent="0">
              <a:buNone/>
            </a:pPr>
            <a:r>
              <a:rPr lang="en-US" sz="1600" b="1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"email": “sven@someemailprovider.com",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"scope": [ "</a:t>
            </a:r>
            <a:r>
              <a:rPr lang="en-US" sz="1600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openid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", "email", "api1"  ],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"act": {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  "sub": "88421113",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  "email": “kevin.dockx@gmail.com"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}</a:t>
            </a:r>
            <a:endParaRPr lang="en-GB" sz="1600" dirty="0">
              <a:latin typeface="Roboto Mono" pitchFamily="2" charset="0"/>
              <a:ea typeface="Roboto Mono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21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</a:t>
            </a:r>
            <a:r>
              <a:rPr lang="en-GB" dirty="0" err="1"/>
              <a:t>DElegation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0917"/>
            <a:ext cx="9198000" cy="488604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...</a:t>
            </a:r>
          </a:p>
          <a:p>
            <a:pPr marL="0" indent="0">
              <a:buNone/>
            </a:pPr>
            <a:r>
              <a:rPr lang="en-US" sz="1600" b="1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"sub": "818727",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"email": “sven@someemailprovider.com",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"scope": [ "</a:t>
            </a:r>
            <a:r>
              <a:rPr lang="en-US" sz="1600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openid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", "email", "api1"  ],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</a:t>
            </a:r>
            <a:r>
              <a:rPr lang="en-US" sz="1600" b="1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"act": {</a:t>
            </a:r>
          </a:p>
          <a:p>
            <a:pPr marL="0" indent="0">
              <a:buNone/>
            </a:pPr>
            <a:r>
              <a:rPr lang="en-US" sz="1600" b="1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  "sub": "88421113",</a:t>
            </a:r>
          </a:p>
          <a:p>
            <a:pPr marL="0" indent="0">
              <a:buNone/>
            </a:pPr>
            <a:r>
              <a:rPr lang="en-US" sz="1600" b="1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  "email": “kevin.dockx@gmail.com"</a:t>
            </a:r>
          </a:p>
          <a:p>
            <a:pPr marL="0" indent="0">
              <a:buNone/>
            </a:pPr>
            <a:r>
              <a:rPr lang="en-US" sz="1600" b="1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}</a:t>
            </a:r>
            <a:endParaRPr lang="en-GB" sz="1600" dirty="0">
              <a:latin typeface="Roboto Mono" pitchFamily="2" charset="0"/>
              <a:ea typeface="Roboto Mono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52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ZA" dirty="0"/>
              <a:t>DEMO TIME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8"/>
            <a:ext cx="2456210" cy="1211545"/>
          </a:xfrm>
        </p:spPr>
        <p:txBody>
          <a:bodyPr/>
          <a:lstStyle/>
          <a:p>
            <a:br>
              <a:rPr lang="en-ZA" dirty="0"/>
            </a:br>
            <a:br>
              <a:rPr lang="en-ZA" dirty="0"/>
            </a:br>
            <a:r>
              <a:rPr lang="en-ZA" dirty="0"/>
              <a:t>Time to dive into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50354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 KEY JWT CLIENT 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0917"/>
            <a:ext cx="9198000" cy="4886045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/>
              <a:t>By default we use </a:t>
            </a:r>
            <a:r>
              <a:rPr lang="en-GB" sz="2800" b="1" dirty="0" err="1"/>
              <a:t>client_id</a:t>
            </a:r>
            <a:r>
              <a:rPr lang="en-GB" sz="2800" b="1" dirty="0"/>
              <a:t>/</a:t>
            </a:r>
            <a:r>
              <a:rPr lang="en-GB" sz="2800" b="1" dirty="0" err="1"/>
              <a:t>client_secret</a:t>
            </a:r>
            <a:r>
              <a:rPr lang="en-GB" sz="2800" b="1" dirty="0"/>
              <a:t> for client authentication </a:t>
            </a:r>
          </a:p>
          <a:p>
            <a:pPr lvl="1"/>
            <a:r>
              <a:rPr lang="en-GB" sz="2400" dirty="0"/>
              <a:t>Pretty basic form of authentication</a:t>
            </a:r>
          </a:p>
          <a:p>
            <a:pPr lvl="1"/>
            <a:r>
              <a:rPr lang="en-GB" sz="2400" dirty="0"/>
              <a:t>No verification of who requests the token other than “anyone possessing the </a:t>
            </a:r>
            <a:r>
              <a:rPr lang="en-GB" sz="2400" dirty="0" err="1"/>
              <a:t>client_id</a:t>
            </a:r>
            <a:r>
              <a:rPr lang="en-GB" sz="2400" dirty="0"/>
              <a:t> &amp; </a:t>
            </a:r>
            <a:r>
              <a:rPr lang="en-GB" sz="2400" dirty="0" err="1"/>
              <a:t>client_secret</a:t>
            </a:r>
            <a:r>
              <a:rPr lang="en-GB" sz="2400" dirty="0"/>
              <a:t>” – the IDP/STS cannot assert the identity of the client requesting the token</a:t>
            </a:r>
          </a:p>
          <a:p>
            <a:pPr lvl="1"/>
            <a:r>
              <a:rPr lang="en-GB" sz="2400" dirty="0"/>
              <a:t>Secrets get passed around, committed, …</a:t>
            </a:r>
          </a:p>
          <a:p>
            <a:pPr marL="0" indent="0">
              <a:buNone/>
            </a:pPr>
            <a:br>
              <a:rPr lang="en-GB" sz="2800" b="1" dirty="0"/>
            </a:br>
            <a:r>
              <a:rPr lang="en-GB" sz="2800" b="1" dirty="0"/>
              <a:t>Do you really want to provide tokens that give access (to 3</a:t>
            </a:r>
            <a:r>
              <a:rPr lang="en-GB" sz="2800" b="1" baseline="30000" dirty="0"/>
              <a:t>rd</a:t>
            </a:r>
            <a:r>
              <a:rPr lang="en-GB" sz="2800" b="1" dirty="0"/>
              <a:t> parties, for example) to sensitive information like payroll data, medical records, … like this?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359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 KEY JWT CLIENT 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0917"/>
            <a:ext cx="9198000" cy="488604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JSON Web Token (JWT) Profile for OAuth 2.0 Client Authentication and Authorization Grants standard</a:t>
            </a:r>
            <a:r>
              <a:rPr lang="en-GB" sz="2600" dirty="0"/>
              <a:t> </a:t>
            </a:r>
          </a:p>
          <a:p>
            <a:pPr lvl="1"/>
            <a:r>
              <a:rPr lang="en-GB" sz="2400" dirty="0">
                <a:hlinkClick r:id="rId2"/>
              </a:rPr>
              <a:t>https://tools.ietf.org/html/rfc7523</a:t>
            </a:r>
            <a:endParaRPr lang="en-GB" sz="2400" dirty="0"/>
          </a:p>
          <a:p>
            <a:pPr lvl="1"/>
            <a:r>
              <a:rPr lang="en-GB" sz="2400" dirty="0"/>
              <a:t>Describes how to use JWT’s for client authentication</a:t>
            </a:r>
          </a:p>
          <a:p>
            <a:pPr lvl="1"/>
            <a:r>
              <a:rPr lang="en-GB" sz="2400" dirty="0"/>
              <a:t>A client can sign such a token with a private key so the IDP/STS can verify the signature, using the corresponding public key</a:t>
            </a:r>
          </a:p>
          <a:p>
            <a:pPr lvl="2"/>
            <a:r>
              <a:rPr lang="en-GB" sz="2000" dirty="0"/>
              <a:t>The IDP/STS can be sure of the validity of the token </a:t>
            </a:r>
          </a:p>
          <a:p>
            <a:pPr lvl="2"/>
            <a:endParaRPr lang="en-GB" sz="2400" dirty="0"/>
          </a:p>
          <a:p>
            <a:pPr marL="0" indent="0">
              <a:buNone/>
            </a:pPr>
            <a:r>
              <a:rPr lang="en-GB" sz="2800" b="1" dirty="0"/>
              <a:t>This is called Private Key JWT authentication</a:t>
            </a:r>
          </a:p>
          <a:p>
            <a:pPr lvl="1"/>
            <a:r>
              <a:rPr lang="en-GB" sz="2400" dirty="0">
                <a:hlinkClick r:id="rId3"/>
              </a:rPr>
              <a:t>https://openid.net/specs/openid-connect-core-1_0.html#ClientAuthentication</a:t>
            </a:r>
            <a:endParaRPr lang="en-GB" sz="2400" b="1" dirty="0"/>
          </a:p>
          <a:p>
            <a:pPr lvl="1"/>
            <a:endParaRPr lang="en-GB" sz="2600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9062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 KEY JWT CLIENT 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0917"/>
            <a:ext cx="9198000" cy="488604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</a:t>
            </a:r>
            <a:r>
              <a:rPr lang="en-US" sz="1600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jti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": "d93282bb-5b86-4247-a696-893c65775d4f",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"sub": "api1jwtclient",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</a:t>
            </a:r>
            <a:r>
              <a:rPr lang="en-US" sz="1600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iat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": 1568726106,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</a:t>
            </a:r>
            <a:r>
              <a:rPr lang="en-US" sz="1600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nbf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": 1568726106,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"exp": 1568726166,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</a:t>
            </a:r>
            <a:r>
              <a:rPr lang="en-US" sz="1600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iss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": "api1jwtclient",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  "</a:t>
            </a:r>
            <a:r>
              <a:rPr lang="en-US" sz="1600" dirty="0" err="1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aud</a:t>
            </a: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": "https://localhost:44391/connect/token"</a:t>
            </a:r>
          </a:p>
          <a:p>
            <a:pPr marL="0" indent="0">
              <a:buNone/>
            </a:pPr>
            <a:r>
              <a:rPr lang="en-US" sz="1600" dirty="0">
                <a:latin typeface="Roboto Mono" pitchFamily="2" charset="0"/>
                <a:ea typeface="Roboto Mono" pitchFamily="2" charset="0"/>
                <a:cs typeface="Roboto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51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ZA" dirty="0"/>
              <a:t>DEMO TIME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8"/>
            <a:ext cx="2456210" cy="1211545"/>
          </a:xfrm>
        </p:spPr>
        <p:txBody>
          <a:bodyPr/>
          <a:lstStyle/>
          <a:p>
            <a:br>
              <a:rPr lang="en-ZA" dirty="0"/>
            </a:br>
            <a:br>
              <a:rPr lang="en-ZA" dirty="0"/>
            </a:br>
            <a:r>
              <a:rPr lang="en-ZA" dirty="0"/>
              <a:t>Time to dive into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45647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6E56F5-C05F-4CEC-A981-158D0C05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321600" cy="432000"/>
          </a:xfrm>
        </p:spPr>
        <p:txBody>
          <a:bodyPr/>
          <a:lstStyle/>
          <a:p>
            <a:r>
              <a:rPr lang="en-GB" dirty="0"/>
              <a:t>Additional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ED5B14-007D-45BA-873D-BC77939DC29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C684A1-BADD-467A-8884-153F08854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dirty="0"/>
              <a:t>Demo code on my </a:t>
            </a:r>
            <a:r>
              <a:rPr lang="en-GB" sz="3600" dirty="0" err="1"/>
              <a:t>Github</a:t>
            </a:r>
            <a:endParaRPr lang="en-GB" sz="3600" dirty="0"/>
          </a:p>
          <a:p>
            <a:pPr marL="457200" lvl="1" indent="0">
              <a:buNone/>
            </a:pPr>
            <a:r>
              <a:rPr lang="en-GB" sz="2400" u="sng" dirty="0">
                <a:solidFill>
                  <a:schemeClr val="tx1"/>
                </a:solidFill>
              </a:rPr>
              <a:t>https://github.com/KevinDockx</a:t>
            </a:r>
            <a:r>
              <a:rPr lang="en-GB" sz="2400" u="sng">
                <a:solidFill>
                  <a:schemeClr val="tx1"/>
                </a:solidFill>
              </a:rPr>
              <a:t>/ </a:t>
            </a:r>
            <a:br>
              <a:rPr lang="en-GB" sz="2400" u="sng">
                <a:solidFill>
                  <a:schemeClr val="tx1"/>
                </a:solidFill>
              </a:rPr>
            </a:br>
            <a:endParaRPr lang="en-GB" sz="3200" dirty="0"/>
          </a:p>
          <a:p>
            <a:pPr marL="0" indent="0">
              <a:buNone/>
            </a:pPr>
            <a:r>
              <a:rPr lang="en-GB" sz="3600" dirty="0"/>
              <a:t>My Pluralsight Courses</a:t>
            </a:r>
          </a:p>
          <a:p>
            <a:pPr marL="457200" lvl="1" indent="0">
              <a:buNone/>
            </a:pPr>
            <a:r>
              <a:rPr lang="en-GB" sz="2400" u="sng" dirty="0">
                <a:solidFill>
                  <a:schemeClr val="tx1"/>
                </a:solidFill>
              </a:rPr>
              <a:t>https://app.pluralsight.com/profile/author/kevin-dockx 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C5298-6E3B-4383-A479-7577750A62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978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E108B9-AB99-4A0E-BED7-2EC32F9D4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Coming 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09A3AD-D06F-4118-9405-D64908CF64A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D75548-E958-4CEB-9DF2-0E5AC9D9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dirty="0"/>
              <a:t>Working with reference tokens</a:t>
            </a:r>
          </a:p>
          <a:p>
            <a:pPr marL="0" indent="0">
              <a:buNone/>
            </a:pPr>
            <a:r>
              <a:rPr lang="en-GB" sz="3600" dirty="0"/>
              <a:t>User impersonation (API to API)</a:t>
            </a:r>
          </a:p>
          <a:p>
            <a:pPr marL="0" indent="0">
              <a:buNone/>
            </a:pPr>
            <a:r>
              <a:rPr lang="en-GB" sz="3600" dirty="0"/>
              <a:t>User delegation</a:t>
            </a:r>
          </a:p>
          <a:p>
            <a:pPr marL="0" indent="0">
              <a:buNone/>
            </a:pPr>
            <a:r>
              <a:rPr lang="en-GB" sz="3600" dirty="0"/>
              <a:t>Improving client authentication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83C51-190D-4DA2-8336-D9514B487A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92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815C0-0413-4FE8-9208-406B955C4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9B94D7-7244-49D0-A071-0FA970FFED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E20E8B-725E-4DF3-9FA9-0305DB0E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BE7D4F-F195-412B-BD7F-AA1DBBAF58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676651-531B-494E-8E98-115CF020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Self-contained VS reference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2A5EF-51D7-4523-B048-9A35D9BE85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2A77F-B07B-42F1-AC9A-38A856CFB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JWT (self-contained)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28BAD0-E5FC-46A7-A83B-F81753336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 Reference token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61754-E83E-4C3E-A2D7-BEBECDB6E2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{ </a:t>
            </a:r>
            <a:br>
              <a:rPr lang="en-GB" sz="1600" dirty="0">
                <a:latin typeface="Roboto Mono" pitchFamily="2" charset="0"/>
                <a:ea typeface="Roboto Mono" pitchFamily="2" charset="0"/>
              </a:rPr>
            </a:br>
            <a:r>
              <a:rPr lang="en-GB" sz="1600" dirty="0">
                <a:latin typeface="Roboto Mono" pitchFamily="2" charset="0"/>
                <a:ea typeface="Roboto Mono" pitchFamily="2" charset="0"/>
              </a:rPr>
              <a:t>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nbf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1568970856,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"exp": 1568974456,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iss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"https://localhost:44391",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[  	"https://localhost:44391/</a:t>
            </a:r>
            <a:br>
              <a:rPr lang="en-GB" sz="1600" dirty="0">
                <a:latin typeface="Roboto Mono" pitchFamily="2" charset="0"/>
                <a:ea typeface="Roboto Mono" pitchFamily="2" charset="0"/>
              </a:rPr>
            </a:br>
            <a:r>
              <a:rPr lang="en-GB" sz="1600" dirty="0">
                <a:latin typeface="Roboto Mono" pitchFamily="2" charset="0"/>
                <a:ea typeface="Roboto Mono" pitchFamily="2" charset="0"/>
              </a:rPr>
              <a:t>  	 resources", "api1"],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client_id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webclient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"sub": "818727",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"email": "AliceSmith@email.com",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"scope": ["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openid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", "email",  </a:t>
            </a:r>
            <a:br>
              <a:rPr lang="en-GB" sz="1600" dirty="0">
                <a:latin typeface="Roboto Mono" pitchFamily="2" charset="0"/>
                <a:ea typeface="Roboto Mono" pitchFamily="2" charset="0"/>
              </a:rPr>
            </a:br>
            <a:r>
              <a:rPr lang="en-GB" sz="1600" dirty="0">
                <a:latin typeface="Roboto Mono" pitchFamily="2" charset="0"/>
                <a:ea typeface="Roboto Mono" pitchFamily="2" charset="0"/>
              </a:rPr>
              <a:t>	     "api1"]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8421AA-39FC-469B-9026-395EFBFC18F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fe1370fab9e1c7f9edd0d85427f98e6da2fb28d27689fd030fc0042c56d6e406</a:t>
            </a: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54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Self-contained VS reference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55059"/>
            <a:ext cx="9198000" cy="49219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 self-contained token (JWT) is a protected data structure with claims and an expiration</a:t>
            </a:r>
          </a:p>
          <a:p>
            <a:pPr lvl="1"/>
            <a:r>
              <a:rPr lang="en-US" sz="2400" dirty="0"/>
              <a:t>Once the API knows about the public key to verify the signature, no additional communication with the IDP is required</a:t>
            </a:r>
          </a:p>
          <a:p>
            <a:pPr lvl="1"/>
            <a:r>
              <a:rPr lang="en-GB" sz="2400" dirty="0"/>
              <a:t>A self-contained token potentially grants access for as long as that token hasn’t expired</a:t>
            </a:r>
          </a:p>
          <a:p>
            <a:pPr lvl="1"/>
            <a:r>
              <a:rPr lang="en-GB" sz="2400" dirty="0"/>
              <a:t>There is no mechanism to revoke self-contained tokens</a:t>
            </a:r>
          </a:p>
        </p:txBody>
      </p:sp>
    </p:spTree>
    <p:extLst>
      <p:ext uri="{BB962C8B-B14F-4D97-AF65-F5344CB8AC3E}">
        <p14:creationId xmlns:p14="http://schemas.microsoft.com/office/powerpoint/2010/main" val="47208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Self-contained VS reference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8E592-C38A-4964-8834-FAAFC559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0917"/>
            <a:ext cx="9198000" cy="4886045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/>
              <a:t>A reference token is an identifier for the actual token</a:t>
            </a:r>
          </a:p>
          <a:p>
            <a:pPr lvl="1"/>
            <a:r>
              <a:rPr lang="en-GB" sz="2400" dirty="0"/>
              <a:t>It references a grant result (token) stored at IDP level</a:t>
            </a:r>
          </a:p>
          <a:p>
            <a:pPr lvl="1"/>
            <a:r>
              <a:rPr lang="en-GB" sz="2400" dirty="0"/>
              <a:t>Remove the grant result to revoke access ad hoc</a:t>
            </a:r>
          </a:p>
          <a:p>
            <a:pPr lvl="1"/>
            <a:r>
              <a:rPr lang="en-GB" sz="2400" dirty="0"/>
              <a:t>It requires communication with the IDP on each request</a:t>
            </a:r>
          </a:p>
          <a:p>
            <a:pPr lvl="2"/>
            <a:r>
              <a:rPr lang="en-GB" sz="2200" dirty="0"/>
              <a:t>The communication requirement is often tackled by caching the grant result</a:t>
            </a:r>
          </a:p>
          <a:p>
            <a:pPr marL="542925" lvl="2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622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ZA" dirty="0"/>
              <a:t>DEMO TIME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8"/>
            <a:ext cx="2456210" cy="1211545"/>
          </a:xfrm>
        </p:spPr>
        <p:txBody>
          <a:bodyPr/>
          <a:lstStyle/>
          <a:p>
            <a:br>
              <a:rPr lang="en-ZA" dirty="0"/>
            </a:br>
            <a:br>
              <a:rPr lang="en-ZA" dirty="0"/>
            </a:br>
            <a:r>
              <a:rPr lang="en-ZA" dirty="0"/>
              <a:t>Time to dive into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7181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7" y="432818"/>
            <a:ext cx="6819518" cy="5758432"/>
          </a:xfrm>
        </p:spPr>
        <p:txBody>
          <a:bodyPr anchor="ctr"/>
          <a:lstStyle/>
          <a:p>
            <a:r>
              <a:rPr lang="en-GB" sz="4800" i="0" dirty="0"/>
              <a:t>Use reference tokens for tokens that leave the company walls</a:t>
            </a:r>
            <a:endParaRPr lang="en-ZA" sz="4800" i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690884" y="432818"/>
            <a:ext cx="4080429" cy="5757614"/>
          </a:xfrm>
        </p:spPr>
      </p:pic>
    </p:spTree>
    <p:extLst>
      <p:ext uri="{BB962C8B-B14F-4D97-AF65-F5344CB8AC3E}">
        <p14:creationId xmlns:p14="http://schemas.microsoft.com/office/powerpoint/2010/main" val="305464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A30B0F-96B5-4E90-B4BD-E05109C9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Impersonation – API TO API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75E5-AC32-47C4-B03A-BEED714D8A5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83D675-2F38-43E4-BC2C-E9D1A6C70628}"/>
              </a:ext>
            </a:extLst>
          </p:cNvPr>
          <p:cNvSpPr/>
          <p:nvPr/>
        </p:nvSpPr>
        <p:spPr>
          <a:xfrm>
            <a:off x="7516394" y="2111962"/>
            <a:ext cx="2113606" cy="8830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API1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A81A1-BE2F-49AD-B8EF-B584EA60FE05}"/>
              </a:ext>
            </a:extLst>
          </p:cNvPr>
          <p:cNvSpPr txBox="1"/>
          <p:nvPr/>
        </p:nvSpPr>
        <p:spPr>
          <a:xfrm>
            <a:off x="3545950" y="1387253"/>
            <a:ext cx="3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boto Mono" pitchFamily="2" charset="0"/>
                <a:ea typeface="Roboto Mono" pitchFamily="2" charset="0"/>
              </a:rPr>
              <a:t>{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sub: “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kevin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”,</a:t>
            </a:r>
            <a:br>
              <a:rPr lang="en-GB" dirty="0">
                <a:latin typeface="Roboto Mono" pitchFamily="2" charset="0"/>
                <a:ea typeface="Roboto Mono" pitchFamily="2" charset="0"/>
              </a:rPr>
            </a:br>
            <a:r>
              <a:rPr lang="en-GB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GB" dirty="0" err="1">
                <a:latin typeface="Roboto Mono" pitchFamily="2" charset="0"/>
                <a:ea typeface="Roboto Mono" pitchFamily="2" charset="0"/>
              </a:rPr>
              <a:t>aud</a:t>
            </a:r>
            <a:r>
              <a:rPr lang="en-GB" dirty="0">
                <a:latin typeface="Roboto Mono" pitchFamily="2" charset="0"/>
                <a:ea typeface="Roboto Mono" pitchFamily="2" charset="0"/>
              </a:rPr>
              <a:t>: [“api1”]</a:t>
            </a:r>
          </a:p>
          <a:p>
            <a:r>
              <a:rPr lang="en-GB" dirty="0">
                <a:latin typeface="Roboto Mono" pitchFamily="2" charset="0"/>
                <a:ea typeface="Roboto Mono" pitchFamily="2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044ABD-F056-41B9-8F23-75F3DE38F84A}"/>
              </a:ext>
            </a:extLst>
          </p:cNvPr>
          <p:cNvCxnSpPr>
            <a:cxnSpLocks/>
          </p:cNvCxnSpPr>
          <p:nvPr/>
        </p:nvCxnSpPr>
        <p:spPr>
          <a:xfrm>
            <a:off x="3310532" y="2690186"/>
            <a:ext cx="359561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FF8A4-9990-43B1-B921-D9B877E0A5E6}"/>
              </a:ext>
            </a:extLst>
          </p:cNvPr>
          <p:cNvSpPr/>
          <p:nvPr/>
        </p:nvSpPr>
        <p:spPr>
          <a:xfrm>
            <a:off x="551811" y="2111962"/>
            <a:ext cx="2113606" cy="88302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CLIENT</a:t>
            </a:r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CB12B800-02D8-4FEE-BF53-EDCF30736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443" y="1486012"/>
            <a:ext cx="684176" cy="6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6" id="{67056ED3-B4C9-43D6-B04E-246645D2F1A5}" vid="{EF913330-EBA1-4EBC-8C4F-D710DC878F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958</Words>
  <Application>Microsoft Office PowerPoint</Application>
  <PresentationFormat>Widescreen</PresentationFormat>
  <Paragraphs>215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Roboto Mono</vt:lpstr>
      <vt:lpstr>Times New Roman</vt:lpstr>
      <vt:lpstr>Office Theme</vt:lpstr>
      <vt:lpstr>API Security with Oauth2 and openid connect in depth</vt:lpstr>
      <vt:lpstr>Hi, I’m Kevin</vt:lpstr>
      <vt:lpstr>Coming up</vt:lpstr>
      <vt:lpstr>Self-contained VS reference tokens</vt:lpstr>
      <vt:lpstr>Self-contained VS reference tokens</vt:lpstr>
      <vt:lpstr>Self-contained VS reference tokens</vt:lpstr>
      <vt:lpstr>DEMO TIME</vt:lpstr>
      <vt:lpstr>Image SLide</vt:lpstr>
      <vt:lpstr>User Impersonation – API TO API Access</vt:lpstr>
      <vt:lpstr>User Impersonation – API TO API Access</vt:lpstr>
      <vt:lpstr>User Impersonation – API TO API Access</vt:lpstr>
      <vt:lpstr>User Impersonation – API TO API Access</vt:lpstr>
      <vt:lpstr>User Impersonation – API TO API Access</vt:lpstr>
      <vt:lpstr>User Impersonation – API TO API Access</vt:lpstr>
      <vt:lpstr>User Impersonation – API TO API Access</vt:lpstr>
      <vt:lpstr>User Impersonation – API TO API Access</vt:lpstr>
      <vt:lpstr>User Impersonation – API TO API Access</vt:lpstr>
      <vt:lpstr>DEMO TIME</vt:lpstr>
      <vt:lpstr>Image SLide</vt:lpstr>
      <vt:lpstr>Image SLide</vt:lpstr>
      <vt:lpstr>User DElegation</vt:lpstr>
      <vt:lpstr>User DElegation</vt:lpstr>
      <vt:lpstr>User DElegation</vt:lpstr>
      <vt:lpstr>DEMO TIME</vt:lpstr>
      <vt:lpstr>PRIVATE KEY JWT CLIENT AUTHENTICATION</vt:lpstr>
      <vt:lpstr>PRIVATE KEY JWT CLIENT AUTHENTICATION</vt:lpstr>
      <vt:lpstr>PRIVATE KEY JWT CLIENT AUTHENTICATION</vt:lpstr>
      <vt:lpstr>DEMO TIME</vt:lpstr>
      <vt:lpstr>Additional 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2019-01-16T14:35:22Z</dcterms:created>
  <dcterms:modified xsi:type="dcterms:W3CDTF">2019-09-30T08:11:20Z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